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735763" cy="9866313"/>
  <p:embeddedFontLst>
    <p:embeddedFont>
      <p:font typeface="Arimo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Glacial Indifference" panose="020B0604020202020204" charset="0"/>
      <p:regular r:id="rId32"/>
    </p:embeddedFont>
    <p:embeddedFont>
      <p:font typeface="Glacial Indifference Bold" panose="020B0604020202020204" charset="0"/>
      <p:regular r:id="rId33"/>
    </p:embeddedFont>
    <p:embeddedFont>
      <p:font typeface="Heebo Bold" panose="020B0604020202020204" charset="-79"/>
      <p:regular r:id="rId34"/>
    </p:embeddedFont>
    <p:embeddedFont>
      <p:font typeface="Heebo Bold Bold" panose="020B0604020202020204" charset="-79"/>
      <p:regular r:id="rId35"/>
    </p:embeddedFont>
    <p:embeddedFont>
      <p:font typeface="Now Bold" panose="020B0604020202020204" charset="0"/>
      <p:regular r:id="rId36"/>
    </p:embeddedFont>
    <p:embeddedFont>
      <p:font typeface="Open Sans" panose="020B0604020202020204" charset="0"/>
      <p:regular r:id="rId37"/>
    </p:embeddedFont>
    <p:embeddedFont>
      <p:font typeface="Open Sans Bold" panose="020B0604020202020204" charset="0"/>
      <p:regular r:id="rId38"/>
      <p:bold r:id="rId39"/>
    </p:embeddedFont>
    <p:embeddedFont>
      <p:font typeface="Open Sans Light" panose="020B0604020202020204" charset="0"/>
      <p:regular r:id="rId40"/>
    </p:embeddedFont>
    <p:embeddedFont>
      <p:font typeface="Open Sans Light Bold" panose="020B0604020202020204" charset="0"/>
      <p:regular r:id="rId41"/>
    </p:embeddedFont>
    <p:embeddedFont>
      <p:font typeface="Roboto" panose="020B0604020202020204" charset="0"/>
      <p:regular r:id="rId42"/>
    </p:embeddedFont>
    <p:embeddedFont>
      <p:font typeface="Roboto 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F611-00E9-46BF-B01C-82DF0676D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AFD44-6E6D-43EC-B65E-AEC7D97FA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4793A-1C87-403F-87D1-DE923AC8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C44B-5FB9-4D9E-82DE-37AE26BCD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24CE-1DCE-4108-9D07-9D329DF32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42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245D8-C0A0-450A-9175-BB53B5A4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66D186-C4D2-4F8F-95D4-3F56E2231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8BBC1-C666-4B25-BAF9-26865A10A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2F1AE-AD1D-40FD-9662-C5164BE16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8E837-D0AE-4C9B-AB55-1BD0A5EFB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235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9C4C3-9A7B-4B0C-9107-07E7BDFD8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1CB0DB-A765-4FD3-BA59-99C803B71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C8DD0-8BDA-44C6-BD1D-D94502C5B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A5815-CCE4-494B-AFC3-65CC32FD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D4104-F83E-4A2C-ACE1-1E6CF917E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1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489F-42C0-4363-AC54-2B26EFCAF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24D6-7C56-4291-85F7-D48F44C80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88323-3ED6-47A4-92FF-37CC6F7D5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B81FD-3991-4290-9E57-42447F60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77073-A2EB-4B32-AB91-6A4AF7C59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6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E72CE-0AD3-4645-835B-F97DD6658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748D9-90E3-41D4-BB9E-D310F14FE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CB88A-9107-4D3C-9326-D91D06783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B355-AE38-4EFA-8F60-A797BE83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81F49-E76B-40CC-AA44-CF1A23CB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1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78D15-0755-437F-9D9D-7AD2E4DE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811E9-3574-479C-9DC1-7870B50168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5FB28-B56A-45A8-9C45-B9F4D7D09C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092C7-0B90-4A56-9425-514FA8D0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1ABC3-DCB5-4174-9AA4-291E4855C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5DB2E-0389-4949-8C08-A627F6570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17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A679-91C1-4C95-9983-ADA2623C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6C6BF-494D-4765-97F7-5BFA838F9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4C761-C7A2-47EB-A412-45865D827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4D9D3-83DB-49AD-9D0C-C556597BB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0BCF2-9536-4126-BE1D-F31D7A9F1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8AC08A-7877-4E17-A55B-431D17632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222358-B360-4738-86DD-15B6695B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0393FA-5C7B-4D5D-AD7F-FDD54B45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82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08DD-5D14-407E-BA68-932D29D2A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F3652-81D6-47F4-9210-0CF88785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7E1D9-A6EF-4BAE-A945-9F658B50F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D13C1-194D-4AEC-BF8B-D3445E9A9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9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C2984F-4754-49CE-B568-284E87DF8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C08746-1057-45B2-8FF1-1A93B270E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6EC64-2346-4C2F-8F27-0A1358FF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14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7FE6F-949D-4352-9DCA-47BFC3107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97DFF-C34F-45D5-ADDA-AE77E5F27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2F43D-AFD9-4CA3-A3BA-A7D6DBBB4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46BBAE-673C-4639-9239-FA4FF83AD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31A524-3978-47E9-9088-0E6F09EC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DD38F-74EB-4F87-AD70-57D7CBB0D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0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475EA-81EA-4406-BD8B-97577BD5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D566D1-FD54-4908-971E-5E56523201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189480-51E2-4AFC-A2F5-7D8884D2F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6E620-B856-4A06-8235-9EA18D63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1F8CED-2F84-4726-8B16-97AEAA311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E761-9BF0-4277-ADA8-66019FD02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42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26FF2B-B71A-437C-B99C-85B233097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A06E14-0F23-4A2F-BD6A-0A478038B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3994A-4111-4585-98A6-B4A25745CC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8F561-1FC5-42A4-979B-407348091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63F1A-80C0-416C-B447-E0DB83DFC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1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hyperlink" Target="https://github.com/adafruit/Adafruit-Motor-Shield-library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www.youtube.com/watch?v=zZ1sYtoo5gw&amp;t=28s&amp;ab_channel=MERTARDUINO%26DI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8843" y="1710917"/>
            <a:ext cx="9729839" cy="64384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4807" y="3973662"/>
            <a:ext cx="6083868" cy="1443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191919"/>
                </a:solidFill>
                <a:latin typeface="Heebo Bold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51509" y="1019175"/>
            <a:ext cx="1413883" cy="1373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1375598" y="3964137"/>
            <a:ext cx="5989793" cy="2358726"/>
            <a:chOff x="0" y="0"/>
            <a:chExt cx="7986391" cy="314496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7986391" cy="13735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00"/>
                </a:lnSpc>
              </a:pPr>
              <a:r>
                <a:rPr lang="en-US" sz="6750" spc="1350">
                  <a:solidFill>
                    <a:srgbClr val="000000"/>
                  </a:solidFill>
                  <a:latin typeface="Glacial Indifference Bold"/>
                </a:rPr>
                <a:t>CSE 315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11027" y="1611443"/>
              <a:ext cx="7364338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750" spc="750">
                  <a:solidFill>
                    <a:srgbClr val="000000"/>
                  </a:solidFill>
                  <a:latin typeface="Glacial Indifference"/>
                </a:rPr>
                <a:t>Peripherals &amp; Interfacing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2685430" y="7386910"/>
            <a:ext cx="3370130" cy="146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 err="1">
                <a:solidFill>
                  <a:srgbClr val="000000"/>
                </a:solidFill>
                <a:latin typeface="Open Sans"/>
              </a:rPr>
              <a:t>Durjoy</a:t>
            </a:r>
            <a:r>
              <a:rPr lang="en-US" sz="2800" dirty="0">
                <a:solidFill>
                  <a:srgbClr val="000000"/>
                </a:solidFill>
                <a:latin typeface="Open Sans"/>
              </a:rPr>
              <a:t> Mistry</a:t>
            </a:r>
          </a:p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</a:rPr>
              <a:t>UAP CSE, </a:t>
            </a:r>
          </a:p>
          <a:p>
            <a:pPr algn="ctr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Open Sans"/>
              </a:rPr>
              <a:t>Year 3 | Semester 2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2672136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10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1164" y="1224083"/>
            <a:ext cx="13188092" cy="97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Synchronous or Asynchronous(AC)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316829" y="2672136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177217" y="2672136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98212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Synchronous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2027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Asynchronous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3591" y="289508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11220" y="4121548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Asynchronous motor is cheaper compared to synchronous motors.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77217" y="4121548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Synchronous motor is costlier compared to asynchronous motors.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9200" y="4676071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Cost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11220" y="7105071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Stator speed is not equal to the speed of rotor. Rotor is slower than stator.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105071"/>
            <a:ext cx="4077579" cy="84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Stator speed is equal to the speed of totor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0007" y="7224024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Speed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521997"/>
            <a:ext cx="11161897" cy="621316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11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Motor(1)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3477542"/>
            <a:ext cx="11282037" cy="630207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12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13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DC Servo Motor(Video)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8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3781926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4580" b="4580"/>
          <a:stretch>
            <a:fillRect/>
          </a:stretch>
        </p:blipFill>
        <p:spPr>
          <a:xfrm>
            <a:off x="1028700" y="3779693"/>
            <a:ext cx="11228817" cy="569777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14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AC Servo Motor(1)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3200" b="3200"/>
          <a:stretch>
            <a:fillRect/>
          </a:stretch>
        </p:blipFill>
        <p:spPr>
          <a:xfrm>
            <a:off x="1028700" y="3581565"/>
            <a:ext cx="11587556" cy="60940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15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21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Working Principles of a AC Servo Motor(2)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16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2591634" cy="19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Working Principles of a AC Servo Motor(Video)- Synchronous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8" name="video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4034135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17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2591634" cy="1947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Working Principles of a AC Servo Motor(Video)-</a:t>
            </a:r>
            <a:r>
              <a:rPr lang="en-US" sz="6400">
                <a:solidFill>
                  <a:srgbClr val="191919"/>
                </a:solidFill>
                <a:latin typeface="Heebo Bold Bold"/>
              </a:rPr>
              <a:t>Asynchronous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pic>
        <p:nvPicPr>
          <p:cNvPr id="9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5003" y="388538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69459" y="3347035"/>
            <a:ext cx="8051141" cy="518493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 rot="5400000">
            <a:off x="2449468" y="3635011"/>
            <a:ext cx="1017133" cy="441181"/>
            <a:chOff x="0" y="0"/>
            <a:chExt cx="1338077" cy="580390"/>
          </a:xfrm>
        </p:grpSpPr>
        <p:sp>
          <p:nvSpPr>
            <p:cNvPr id="6" name="Freeform 6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L293D Motor Driver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69459" y="2766998"/>
            <a:ext cx="2894431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Servo Terminal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58827" y="8465295"/>
            <a:ext cx="3102681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External Power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Supply Terminal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69259" y="8465295"/>
            <a:ext cx="3102681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 Power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Light"/>
              </a:rPr>
              <a:t>Supply Terminal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85606" y="8465295"/>
            <a:ext cx="127328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Reset</a:t>
            </a:r>
          </a:p>
        </p:txBody>
      </p:sp>
      <p:grpSp>
        <p:nvGrpSpPr>
          <p:cNvPr id="14" name="Group 14"/>
          <p:cNvGrpSpPr/>
          <p:nvPr/>
        </p:nvGrpSpPr>
        <p:grpSpPr>
          <a:xfrm rot="-2484670">
            <a:off x="3896477" y="7941273"/>
            <a:ext cx="779758" cy="338219"/>
            <a:chOff x="0" y="0"/>
            <a:chExt cx="1338077" cy="580390"/>
          </a:xfrm>
        </p:grpSpPr>
        <p:sp>
          <p:nvSpPr>
            <p:cNvPr id="15" name="Freeform 15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5400000">
            <a:off x="5905150" y="7941273"/>
            <a:ext cx="779758" cy="338219"/>
            <a:chOff x="0" y="0"/>
            <a:chExt cx="1338077" cy="580390"/>
          </a:xfrm>
        </p:grpSpPr>
        <p:sp>
          <p:nvSpPr>
            <p:cNvPr id="18" name="Freeform 18"/>
            <p:cNvSpPr/>
            <p:nvPr/>
          </p:nvSpPr>
          <p:spPr>
            <a:xfrm>
              <a:off x="92532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-2540"/>
              <a:ext cx="1338077" cy="582930"/>
            </a:xfrm>
            <a:custGeom>
              <a:avLst/>
              <a:gdLst/>
              <a:ahLst/>
              <a:cxnLst/>
              <a:rect l="l" t="t" r="r" b="b"/>
              <a:pathLst>
                <a:path w="1338077" h="582930">
                  <a:moveTo>
                    <a:pt x="1321567" y="261620"/>
                  </a:moveTo>
                  <a:lnTo>
                    <a:pt x="946917" y="8890"/>
                  </a:lnTo>
                  <a:cubicBezTo>
                    <a:pt x="935487" y="1270"/>
                    <a:pt x="920247" y="0"/>
                    <a:pt x="907547" y="6350"/>
                  </a:cubicBezTo>
                  <a:cubicBezTo>
                    <a:pt x="894847" y="12700"/>
                    <a:pt x="887227" y="25400"/>
                    <a:pt x="887227" y="39370"/>
                  </a:cubicBezTo>
                  <a:lnTo>
                    <a:pt x="88722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887227" y="330200"/>
                  </a:lnTo>
                  <a:lnTo>
                    <a:pt x="887227" y="544830"/>
                  </a:lnTo>
                  <a:cubicBezTo>
                    <a:pt x="887227" y="558800"/>
                    <a:pt x="894847" y="571500"/>
                    <a:pt x="907547" y="577850"/>
                  </a:cubicBezTo>
                  <a:cubicBezTo>
                    <a:pt x="912627" y="580390"/>
                    <a:pt x="918977" y="582930"/>
                    <a:pt x="925327" y="582930"/>
                  </a:cubicBezTo>
                  <a:cubicBezTo>
                    <a:pt x="932947" y="582930"/>
                    <a:pt x="940567" y="580390"/>
                    <a:pt x="946917" y="576580"/>
                  </a:cubicBezTo>
                  <a:lnTo>
                    <a:pt x="1321567" y="323850"/>
                  </a:lnTo>
                  <a:cubicBezTo>
                    <a:pt x="1331727" y="316230"/>
                    <a:pt x="1338077" y="304800"/>
                    <a:pt x="1338077" y="292100"/>
                  </a:cubicBezTo>
                  <a:cubicBezTo>
                    <a:pt x="1338077" y="279400"/>
                    <a:pt x="1331727" y="267970"/>
                    <a:pt x="1321567" y="261620"/>
                  </a:cubicBezTo>
                  <a:close/>
                  <a:moveTo>
                    <a:pt x="963427" y="473710"/>
                  </a:moveTo>
                  <a:lnTo>
                    <a:pt x="963427" y="111760"/>
                  </a:lnTo>
                  <a:lnTo>
                    <a:pt x="1231397" y="292100"/>
                  </a:lnTo>
                  <a:lnTo>
                    <a:pt x="96342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20" name="Group 20"/>
          <p:cNvGrpSpPr/>
          <p:nvPr/>
        </p:nvGrpSpPr>
        <p:grpSpPr>
          <a:xfrm rot="-8287837">
            <a:off x="6950351" y="7138184"/>
            <a:ext cx="3162418" cy="536063"/>
            <a:chOff x="0" y="0"/>
            <a:chExt cx="3423917" cy="580390"/>
          </a:xfrm>
        </p:grpSpPr>
        <p:sp>
          <p:nvSpPr>
            <p:cNvPr id="21" name="Freeform 21"/>
            <p:cNvSpPr/>
            <p:nvPr/>
          </p:nvSpPr>
          <p:spPr>
            <a:xfrm>
              <a:off x="3011167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-2540"/>
              <a:ext cx="3423917" cy="582930"/>
            </a:xfrm>
            <a:custGeom>
              <a:avLst/>
              <a:gdLst/>
              <a:ahLst/>
              <a:cxnLst/>
              <a:rect l="l" t="t" r="r" b="b"/>
              <a:pathLst>
                <a:path w="3423917" h="582930">
                  <a:moveTo>
                    <a:pt x="3407408" y="261620"/>
                  </a:moveTo>
                  <a:lnTo>
                    <a:pt x="3032758" y="8890"/>
                  </a:lnTo>
                  <a:cubicBezTo>
                    <a:pt x="3021328" y="1270"/>
                    <a:pt x="3006088" y="0"/>
                    <a:pt x="2993388" y="6350"/>
                  </a:cubicBezTo>
                  <a:cubicBezTo>
                    <a:pt x="2980688" y="12700"/>
                    <a:pt x="2973067" y="25400"/>
                    <a:pt x="2973067" y="39370"/>
                  </a:cubicBezTo>
                  <a:lnTo>
                    <a:pt x="2973067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2973067" y="330200"/>
                  </a:lnTo>
                  <a:lnTo>
                    <a:pt x="2973067" y="544830"/>
                  </a:lnTo>
                  <a:cubicBezTo>
                    <a:pt x="2973067" y="558800"/>
                    <a:pt x="2980687" y="571500"/>
                    <a:pt x="2993387" y="577850"/>
                  </a:cubicBezTo>
                  <a:cubicBezTo>
                    <a:pt x="2998467" y="580390"/>
                    <a:pt x="3004817" y="582930"/>
                    <a:pt x="3011167" y="582930"/>
                  </a:cubicBezTo>
                  <a:cubicBezTo>
                    <a:pt x="3018787" y="582930"/>
                    <a:pt x="3026407" y="580390"/>
                    <a:pt x="3032757" y="576580"/>
                  </a:cubicBezTo>
                  <a:lnTo>
                    <a:pt x="3407408" y="323850"/>
                  </a:lnTo>
                  <a:cubicBezTo>
                    <a:pt x="3417567" y="316230"/>
                    <a:pt x="3423917" y="304800"/>
                    <a:pt x="3423917" y="292100"/>
                  </a:cubicBezTo>
                  <a:cubicBezTo>
                    <a:pt x="3423917" y="279400"/>
                    <a:pt x="3417567" y="267970"/>
                    <a:pt x="3407408" y="261620"/>
                  </a:cubicBezTo>
                  <a:close/>
                  <a:moveTo>
                    <a:pt x="3049267" y="473710"/>
                  </a:moveTo>
                  <a:lnTo>
                    <a:pt x="3049267" y="111760"/>
                  </a:lnTo>
                  <a:lnTo>
                    <a:pt x="3317237" y="292100"/>
                  </a:lnTo>
                  <a:lnTo>
                    <a:pt x="3049267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0320600" y="4040812"/>
            <a:ext cx="2173221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Stepper #2</a:t>
            </a:r>
          </a:p>
        </p:txBody>
      </p:sp>
      <p:grpSp>
        <p:nvGrpSpPr>
          <p:cNvPr id="24" name="Group 24"/>
          <p:cNvGrpSpPr/>
          <p:nvPr/>
        </p:nvGrpSpPr>
        <p:grpSpPr>
          <a:xfrm rot="8838758">
            <a:off x="9459839" y="4317456"/>
            <a:ext cx="856182" cy="268032"/>
            <a:chOff x="0" y="0"/>
            <a:chExt cx="1853958" cy="580390"/>
          </a:xfrm>
        </p:grpSpPr>
        <p:sp>
          <p:nvSpPr>
            <p:cNvPr id="25" name="Freeform 25"/>
            <p:cNvSpPr/>
            <p:nvPr/>
          </p:nvSpPr>
          <p:spPr>
            <a:xfrm>
              <a:off x="1441209" y="38100"/>
              <a:ext cx="374650" cy="504190"/>
            </a:xfrm>
            <a:custGeom>
              <a:avLst/>
              <a:gdLst/>
              <a:ahLst/>
              <a:cxnLst/>
              <a:rect l="l" t="t" r="r" b="b"/>
              <a:pathLst>
                <a:path w="374650" h="504190">
                  <a:moveTo>
                    <a:pt x="0" y="50419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4B8B7"/>
            </a:solidFill>
          </p:spPr>
        </p:sp>
        <p:sp>
          <p:nvSpPr>
            <p:cNvPr id="26" name="Freeform 26"/>
            <p:cNvSpPr/>
            <p:nvPr/>
          </p:nvSpPr>
          <p:spPr>
            <a:xfrm>
              <a:off x="0" y="-2540"/>
              <a:ext cx="1853959" cy="582930"/>
            </a:xfrm>
            <a:custGeom>
              <a:avLst/>
              <a:gdLst/>
              <a:ahLst/>
              <a:cxnLst/>
              <a:rect l="l" t="t" r="r" b="b"/>
              <a:pathLst>
                <a:path w="1853959" h="582930">
                  <a:moveTo>
                    <a:pt x="1837449" y="261620"/>
                  </a:moveTo>
                  <a:lnTo>
                    <a:pt x="1462799" y="8890"/>
                  </a:lnTo>
                  <a:cubicBezTo>
                    <a:pt x="1451369" y="1270"/>
                    <a:pt x="1436129" y="0"/>
                    <a:pt x="1423429" y="6350"/>
                  </a:cubicBezTo>
                  <a:cubicBezTo>
                    <a:pt x="1410729" y="12700"/>
                    <a:pt x="1403109" y="25400"/>
                    <a:pt x="1403109" y="39370"/>
                  </a:cubicBezTo>
                  <a:lnTo>
                    <a:pt x="1403109" y="254000"/>
                  </a:lnTo>
                  <a:lnTo>
                    <a:pt x="0" y="254000"/>
                  </a:lnTo>
                  <a:lnTo>
                    <a:pt x="0" y="330200"/>
                  </a:lnTo>
                  <a:lnTo>
                    <a:pt x="1403109" y="330200"/>
                  </a:lnTo>
                  <a:lnTo>
                    <a:pt x="1403109" y="544830"/>
                  </a:lnTo>
                  <a:cubicBezTo>
                    <a:pt x="1403109" y="558800"/>
                    <a:pt x="1410729" y="571500"/>
                    <a:pt x="1423429" y="577850"/>
                  </a:cubicBezTo>
                  <a:cubicBezTo>
                    <a:pt x="1428509" y="580390"/>
                    <a:pt x="1434859" y="582930"/>
                    <a:pt x="1441209" y="582930"/>
                  </a:cubicBezTo>
                  <a:cubicBezTo>
                    <a:pt x="1448829" y="582930"/>
                    <a:pt x="1456449" y="580390"/>
                    <a:pt x="1462799" y="576580"/>
                  </a:cubicBezTo>
                  <a:lnTo>
                    <a:pt x="1837449" y="323850"/>
                  </a:lnTo>
                  <a:cubicBezTo>
                    <a:pt x="1847609" y="316230"/>
                    <a:pt x="1853959" y="304800"/>
                    <a:pt x="1853959" y="292100"/>
                  </a:cubicBezTo>
                  <a:cubicBezTo>
                    <a:pt x="1853959" y="279400"/>
                    <a:pt x="1847609" y="267970"/>
                    <a:pt x="1837449" y="261620"/>
                  </a:cubicBezTo>
                  <a:close/>
                  <a:moveTo>
                    <a:pt x="1479309" y="473710"/>
                  </a:moveTo>
                  <a:lnTo>
                    <a:pt x="1479309" y="111760"/>
                  </a:lnTo>
                  <a:lnTo>
                    <a:pt x="1747278" y="292100"/>
                  </a:lnTo>
                  <a:lnTo>
                    <a:pt x="1479309" y="473710"/>
                  </a:lnTo>
                  <a:close/>
                </a:path>
              </a:pathLst>
            </a:custGeom>
            <a:solidFill>
              <a:srgbClr val="30585D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Driving Servo Motors with L293D Shield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25600" y="5076825"/>
            <a:ext cx="3177139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FF914D"/>
                </a:solidFill>
                <a:latin typeface="Open Sans Light Bold"/>
              </a:rPr>
              <a:t>Orange: Signal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FF1616"/>
                </a:solidFill>
                <a:latin typeface="Open Sans Light Bold"/>
              </a:rPr>
              <a:t>Red: VCC</a:t>
            </a:r>
          </a:p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7B5016"/>
                </a:solidFill>
                <a:latin typeface="Open Sans Light Bold"/>
              </a:rPr>
              <a:t>Last: Ground </a:t>
            </a:r>
          </a:p>
        </p:txBody>
      </p:sp>
      <p:pic>
        <p:nvPicPr>
          <p:cNvPr id="1028" name="Picture 4" descr="Control DC, Stepper &amp; Servo with L293D Motor Driver Shield &amp;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83" y="2504021"/>
            <a:ext cx="10937968" cy="692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7"/>
          <p:cNvSpPr txBox="1"/>
          <p:nvPr/>
        </p:nvSpPr>
        <p:spPr>
          <a:xfrm>
            <a:off x="6402241" y="3619500"/>
            <a:ext cx="3834364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Open Sans Light"/>
              </a:rPr>
              <a:t>Ground, VCC, Signal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253741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Have you ever wondered? </a:t>
            </a:r>
          </a:p>
        </p:txBody>
      </p:sp>
      <p:pic>
        <p:nvPicPr>
          <p:cNvPr id="7" name="y2mate.com - have you 3_v72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2857500"/>
            <a:ext cx="10563433" cy="59419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4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285471" y="8779320"/>
            <a:ext cx="3332076" cy="733057"/>
          </a:xfrm>
          <a:prstGeom prst="rect">
            <a:avLst/>
          </a:prstGeom>
        </p:spPr>
      </p:pic>
      <p:pic>
        <p:nvPicPr>
          <p:cNvPr id="5" name="Picture 5">
            <a:hlinkClick r:id="rId6"/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4553945" y="4130881"/>
            <a:ext cx="2811446" cy="27552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Driving Servo Motors with L293D (Video)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285471" y="7978373"/>
            <a:ext cx="3332076" cy="626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u="sng" dirty="0">
                <a:solidFill>
                  <a:srgbClr val="30585D"/>
                </a:solidFill>
                <a:latin typeface="Now Bold"/>
              </a:rPr>
              <a:t>PLAY THIS 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16471" y="5035613"/>
            <a:ext cx="1686394" cy="96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3"/>
              </a:lnSpc>
            </a:pPr>
            <a:r>
              <a:rPr lang="en-US" sz="3348" dirty="0">
                <a:solidFill>
                  <a:srgbClr val="AFB5B7"/>
                </a:solidFill>
                <a:latin typeface="Open Sans Bold"/>
              </a:rPr>
              <a:t>See</a:t>
            </a:r>
          </a:p>
          <a:p>
            <a:pPr algn="ctr">
              <a:lnSpc>
                <a:spcPts val="3783"/>
              </a:lnSpc>
            </a:pPr>
            <a:r>
              <a:rPr lang="en-US" sz="3348" dirty="0">
                <a:solidFill>
                  <a:srgbClr val="AFB5B7"/>
                </a:solidFill>
                <a:latin typeface="Open Sans Bold"/>
              </a:rPr>
              <a:t>Codes</a:t>
            </a:r>
          </a:p>
        </p:txBody>
      </p:sp>
      <p:pic>
        <p:nvPicPr>
          <p:cNvPr id="10" name="Arduino Servo Motor Control with Motor Driver Shield L293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00200" y="3292920"/>
            <a:ext cx="9753600" cy="5486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85472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Code + Explanation 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5790" y="5231224"/>
            <a:ext cx="12121672" cy="4652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#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include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&lt;Servo.h&gt;             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//Servo library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Arimo Bold"/>
              </a:rPr>
              <a:t>Ser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vo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servo_test;    		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//initialize a servo object for the connected servo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              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Open Sans Light Bold"/>
              </a:rPr>
              <a:t>int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angle = 0;   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5757"/>
                </a:solidFill>
                <a:latin typeface="Arimo Bold"/>
              </a:rPr>
              <a:t>v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oid 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setup()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{ 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  servo_test.</a:t>
            </a:r>
            <a:r>
              <a:rPr lang="en-US" sz="2400">
                <a:solidFill>
                  <a:srgbClr val="FF5757"/>
                </a:solidFill>
                <a:latin typeface="Open Sans Light Bold"/>
              </a:rPr>
              <a:t>attach</a:t>
            </a:r>
            <a:r>
              <a:rPr lang="en-US" sz="2400">
                <a:solidFill>
                  <a:srgbClr val="000000"/>
                </a:solidFill>
                <a:latin typeface="Open Sans Light Bold"/>
              </a:rPr>
              <a:t>(9); 		 </a:t>
            </a:r>
            <a:r>
              <a:rPr lang="en-US" sz="2400">
                <a:solidFill>
                  <a:srgbClr val="545454"/>
                </a:solidFill>
                <a:latin typeface="Open Sans Light Bold"/>
              </a:rPr>
              <a:t>// attach the signal pin of servo to pin9 of arduino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 Light Bold"/>
              </a:rPr>
              <a:t>}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 Ligh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44107" y="1885631"/>
            <a:ext cx="12732120" cy="297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545454"/>
                </a:solidFill>
                <a:latin typeface="Open Sans Light Bold"/>
              </a:rPr>
              <a:t>When the program starts running, the servo motor will rotate slowly from 0 degrees to 180 degrees, one degree at a time. When the motor has rotated 180 degrees, it will begin to rotate in the other direction until it returns to the home position.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335" y="1019175"/>
            <a:ext cx="13166000" cy="856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191919"/>
                </a:solidFill>
                <a:latin typeface="Heebo Bold"/>
              </a:rPr>
              <a:t>Code + Explanation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7196" y="2355033"/>
            <a:ext cx="12973139" cy="6309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void 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loop()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for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 = 0; angle &lt; 180; angle += 1)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 	 // command to move from 0 degrees to 180 degrees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servo_test.</a:t>
            </a:r>
            <a:r>
              <a:rPr lang="en-US" sz="2129">
                <a:solidFill>
                  <a:srgbClr val="FF5757"/>
                </a:solidFill>
                <a:latin typeface="Open Sans Light Bold"/>
              </a:rPr>
              <a:t>write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(angle);         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	 //command to rotate the servo to the specified angle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(15);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  <a:p>
            <a:pPr>
              <a:lnSpc>
                <a:spcPts val="2981"/>
              </a:lnSpc>
            </a:pPr>
            <a:endParaRPr lang="en-US" sz="2129">
              <a:solidFill>
                <a:srgbClr val="000000"/>
              </a:solidFill>
              <a:latin typeface="Open Sans Light Bold"/>
            </a:endParaRP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(1000);</a:t>
            </a:r>
          </a:p>
          <a:p>
            <a:pPr>
              <a:lnSpc>
                <a:spcPts val="2981"/>
              </a:lnSpc>
            </a:pPr>
            <a:endParaRPr lang="en-US" sz="2129">
              <a:solidFill>
                <a:srgbClr val="000000"/>
              </a:solidFill>
              <a:latin typeface="Open Sans Light Bold"/>
            </a:endParaRP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for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 = 180; angle&gt;=1; angle-=5)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// command to move from 180 degrees to 0 degrees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{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servo_test.</a:t>
            </a:r>
            <a:r>
              <a:rPr lang="en-US" sz="2129">
                <a:solidFill>
                  <a:srgbClr val="FF5757"/>
                </a:solidFill>
                <a:latin typeface="Open Sans Light Bold"/>
              </a:rPr>
              <a:t>write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(angle);            </a:t>
            </a:r>
            <a:r>
              <a:rPr lang="en-US" sz="2129">
                <a:solidFill>
                  <a:srgbClr val="545454"/>
                </a:solidFill>
                <a:latin typeface="Open Sans Light Bold"/>
              </a:rPr>
              <a:t>  //command to rotate the servo to the specified angle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(5);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FF5757"/>
                </a:solidFill>
                <a:latin typeface="Open Sans Light Bold"/>
              </a:rPr>
              <a:t>delay</a:t>
            </a:r>
            <a:r>
              <a:rPr lang="en-US" sz="2129">
                <a:solidFill>
                  <a:srgbClr val="000000"/>
                </a:solidFill>
                <a:latin typeface="Open Sans Light Bold"/>
              </a:rPr>
              <a:t>(1000);</a:t>
            </a:r>
          </a:p>
          <a:p>
            <a:pPr>
              <a:lnSpc>
                <a:spcPts val="2981"/>
              </a:lnSpc>
            </a:pPr>
            <a:r>
              <a:rPr lang="en-US" sz="2129">
                <a:solidFill>
                  <a:srgbClr val="000000"/>
                </a:solidFill>
                <a:latin typeface="Open Sans Light Bold"/>
              </a:rPr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68692" y="2706536"/>
            <a:ext cx="7307737" cy="655176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23</a:t>
            </a:r>
          </a:p>
        </p:txBody>
      </p:sp>
      <p:sp>
        <p:nvSpPr>
          <p:cNvPr id="6" name="TextBox 6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028700"/>
            <a:ext cx="11921972" cy="97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191919"/>
                </a:solidFill>
                <a:latin typeface="Heebo Bold"/>
              </a:rPr>
              <a:t>Servo Motor Applications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511479"/>
            <a:ext cx="3259100" cy="881654"/>
          </a:xfrm>
          <a:prstGeom prst="rect">
            <a:avLst/>
          </a:prstGeom>
          <a:solidFill>
            <a:srgbClr val="CCEBE6"/>
          </a:solidFill>
        </p:spPr>
      </p:sp>
      <p:grpSp>
        <p:nvGrpSpPr>
          <p:cNvPr id="6" name="Group 6"/>
          <p:cNvGrpSpPr/>
          <p:nvPr/>
        </p:nvGrpSpPr>
        <p:grpSpPr>
          <a:xfrm>
            <a:off x="10735218" y="1294937"/>
            <a:ext cx="7552782" cy="7697127"/>
            <a:chOff x="0" y="0"/>
            <a:chExt cx="10070376" cy="10262835"/>
          </a:xfrm>
        </p:grpSpPr>
        <p:sp>
          <p:nvSpPr>
            <p:cNvPr id="7" name="TextBox 7"/>
            <p:cNvSpPr txBox="1"/>
            <p:nvPr/>
          </p:nvSpPr>
          <p:spPr>
            <a:xfrm>
              <a:off x="0" y="-9525"/>
              <a:ext cx="10070376" cy="1936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00"/>
                </a:lnSpc>
              </a:pPr>
              <a:r>
                <a:rPr lang="en-US" sz="9500">
                  <a:solidFill>
                    <a:srgbClr val="191919"/>
                  </a:solidFill>
                  <a:latin typeface="Heebo Bold"/>
                </a:rPr>
                <a:t> Agenda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63794"/>
              <a:ext cx="10070376" cy="73990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Basics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B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asics(Visuals)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How does it work?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Types</a:t>
              </a:r>
            </a:p>
            <a:p>
              <a:pPr marL="604520" lvl="1" indent="-302260">
                <a:lnSpc>
                  <a:spcPts val="335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Types Explanation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Working 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Principles of a DC Servo Motor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Wo</a:t>
              </a:r>
              <a:r>
                <a:rPr lang="en-US" sz="2800">
                  <a:solidFill>
                    <a:srgbClr val="191919"/>
                  </a:solidFill>
                  <a:latin typeface="Roboto Bold"/>
                </a:rPr>
                <a:t>rking Principles of an AC Servo Motor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Driving Servo Motors with L293D Shield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Driving Servo Motors with L293D (Video)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Code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Code Explanation  </a:t>
              </a:r>
            </a:p>
            <a:p>
              <a:pPr marL="604520" lvl="1" indent="-302260">
                <a:lnSpc>
                  <a:spcPts val="3919"/>
                </a:lnSpc>
                <a:buFont typeface="Arial"/>
                <a:buChar char="•"/>
              </a:pPr>
              <a:r>
                <a:rPr lang="en-US" sz="2799">
                  <a:solidFill>
                    <a:srgbClr val="191919"/>
                  </a:solidFill>
                  <a:latin typeface="Roboto Bold"/>
                </a:rPr>
                <a:t>Servo Motor Applications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97480" y="3086100"/>
            <a:ext cx="4463787" cy="4114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2608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04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253741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Servo Motor Basics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3297" y="4673741"/>
            <a:ext cx="11253741" cy="458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Control circuit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S</a:t>
            </a:r>
            <a:r>
              <a:rPr lang="en-US" sz="5200">
                <a:solidFill>
                  <a:srgbClr val="000000"/>
                </a:solidFill>
                <a:latin typeface="Open Sans"/>
              </a:rPr>
              <a:t>ervo motor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Shaft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Amplifier</a:t>
            </a:r>
          </a:p>
          <a:p>
            <a:pPr marL="1122680" lvl="1" indent="-561340">
              <a:lnSpc>
                <a:spcPts val="7280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E</a:t>
            </a:r>
            <a:r>
              <a:rPr lang="en-US" sz="5200">
                <a:solidFill>
                  <a:srgbClr val="000000"/>
                </a:solidFill>
                <a:latin typeface="Open Sans"/>
              </a:rPr>
              <a:t>ncoder or resolver.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83297" y="2819100"/>
            <a:ext cx="11914728" cy="12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Open Sans Light"/>
              </a:rPr>
              <a:t>Servo motors are part of a closed-loop system and are comprised of several parts namely 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9625" y="2553102"/>
            <a:ext cx="11941084" cy="67051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9625" y="964674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Servo Motor Basics(Visuals)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How Does it work?(Video)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676658" y="8805051"/>
            <a:ext cx="1274851" cy="45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30585D"/>
                </a:solidFill>
                <a:latin typeface="Open Sans"/>
              </a:rPr>
              <a:t>SOURCE</a:t>
            </a:r>
          </a:p>
        </p:txBody>
      </p:sp>
      <p:sp>
        <p:nvSpPr>
          <p:cNvPr id="7" name="TextBox 7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pic>
        <p:nvPicPr>
          <p:cNvPr id="8" name="how does it wor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8700" y="3050035"/>
            <a:ext cx="10573424" cy="5947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sp>
        <p:nvSpPr>
          <p:cNvPr id="4" name="TextBox 4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07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Types(3 x 2)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37837"/>
            <a:ext cx="13567114" cy="273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just">
              <a:lnSpc>
                <a:spcPts val="7279"/>
              </a:lnSpc>
              <a:buFont typeface="Arial"/>
              <a:buChar char="•"/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 AC or DC</a:t>
            </a:r>
          </a:p>
          <a:p>
            <a:pPr marL="1122679" lvl="1" indent="-561340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Brush or Brushless(DC)</a:t>
            </a:r>
          </a:p>
          <a:p>
            <a:pPr marL="1122680" lvl="1" indent="-561340">
              <a:lnSpc>
                <a:spcPts val="7280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</a:rPr>
              <a:t> Synchronous or Asynchronous(AC)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grpSp>
        <p:nvGrpSpPr>
          <p:cNvPr id="4" name="Group 4"/>
          <p:cNvGrpSpPr/>
          <p:nvPr/>
        </p:nvGrpSpPr>
        <p:grpSpPr>
          <a:xfrm>
            <a:off x="787597" y="2906256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08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AC or DC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275226" y="2906256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66421" y="2906256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56609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AC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69616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DC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3129202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9616" y="4684184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speed is directly proportional to the supply voltage with a constant load.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66421" y="4684184"/>
            <a:ext cx="3481055" cy="2153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speed is determined by the frequency of the applied voltage and the number of magnetic poles.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597" y="5456493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Performance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69616" y="7017098"/>
            <a:ext cx="3481055" cy="258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DC motors are also used in servo systems but recommended when there's no demand of high precision.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014353"/>
            <a:ext cx="4077579" cy="2588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AC motors will withstand higher current and are more commonly used where high repetitions and high precision are required.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404" y="8004446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Usablity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028900" y="1511479"/>
            <a:ext cx="3259100" cy="881654"/>
          </a:xfrm>
          <a:prstGeom prst="rect">
            <a:avLst/>
          </a:prstGeom>
          <a:solidFill>
            <a:srgbClr val="F4B8B7"/>
          </a:solidFill>
        </p:spPr>
      </p:sp>
      <p:grpSp>
        <p:nvGrpSpPr>
          <p:cNvPr id="4" name="Group 4"/>
          <p:cNvGrpSpPr/>
          <p:nvPr/>
        </p:nvGrpSpPr>
        <p:grpSpPr>
          <a:xfrm>
            <a:off x="787597" y="3452558"/>
            <a:ext cx="3675446" cy="1092604"/>
            <a:chOff x="0" y="0"/>
            <a:chExt cx="2221541" cy="660400"/>
          </a:xfrm>
        </p:grpSpPr>
        <p:sp>
          <p:nvSpPr>
            <p:cNvPr id="5" name="Freeform 5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951509" y="1019763"/>
            <a:ext cx="1413883" cy="1372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191919"/>
                </a:solidFill>
                <a:latin typeface="Heebo Bold"/>
              </a:rPr>
              <a:t>09</a:t>
            </a:r>
          </a:p>
        </p:txBody>
      </p:sp>
      <p:sp>
        <p:nvSpPr>
          <p:cNvPr id="8" name="TextBox 8"/>
          <p:cNvSpPr txBox="1"/>
          <p:nvPr/>
        </p:nvSpPr>
        <p:spPr>
          <a:xfrm rot="5400000">
            <a:off x="14504272" y="6453884"/>
            <a:ext cx="5259440" cy="349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99"/>
              </a:lnSpc>
            </a:pPr>
            <a:r>
              <a:rPr lang="en-US" sz="1999" spc="99">
                <a:solidFill>
                  <a:srgbClr val="191919"/>
                </a:solidFill>
                <a:latin typeface="Roboto"/>
              </a:rPr>
              <a:t>Servo motor with motor driver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028700"/>
            <a:ext cx="11921972" cy="1093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191919"/>
                </a:solidFill>
                <a:latin typeface="Heebo Bold"/>
              </a:rPr>
              <a:t>Brushed or Brushless(DC)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275226" y="3452558"/>
            <a:ext cx="3675446" cy="1092604"/>
            <a:chOff x="0" y="0"/>
            <a:chExt cx="2221541" cy="660400"/>
          </a:xfrm>
        </p:grpSpPr>
        <p:sp>
          <p:nvSpPr>
            <p:cNvPr id="11" name="Freeform 11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5038418" y="3452558"/>
            <a:ext cx="3675446" cy="1092604"/>
            <a:chOff x="0" y="0"/>
            <a:chExt cx="2221541" cy="660400"/>
          </a:xfrm>
        </p:grpSpPr>
        <p:sp>
          <p:nvSpPr>
            <p:cNvPr id="14" name="Freeform 14"/>
            <p:cNvSpPr/>
            <p:nvPr/>
          </p:nvSpPr>
          <p:spPr>
            <a:xfrm>
              <a:off x="31750" y="31750"/>
              <a:ext cx="2158041" cy="596900"/>
            </a:xfrm>
            <a:custGeom>
              <a:avLst/>
              <a:gdLst/>
              <a:ahLst/>
              <a:cxnLst/>
              <a:rect l="l" t="t" r="r" b="b"/>
              <a:pathLst>
                <a:path w="2158041" h="596900">
                  <a:moveTo>
                    <a:pt x="2065331" y="596900"/>
                  </a:moveTo>
                  <a:lnTo>
                    <a:pt x="92710" y="596900"/>
                  </a:lnTo>
                  <a:cubicBezTo>
                    <a:pt x="41910" y="596900"/>
                    <a:pt x="0" y="554990"/>
                    <a:pt x="0" y="50419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64061" y="0"/>
                  </a:lnTo>
                  <a:cubicBezTo>
                    <a:pt x="2114861" y="0"/>
                    <a:pt x="2156771" y="41910"/>
                    <a:pt x="2156771" y="92710"/>
                  </a:cubicBezTo>
                  <a:lnTo>
                    <a:pt x="2156771" y="502920"/>
                  </a:lnTo>
                  <a:cubicBezTo>
                    <a:pt x="2158041" y="554990"/>
                    <a:pt x="2116131" y="596900"/>
                    <a:pt x="2065331" y="596900"/>
                  </a:cubicBezTo>
                  <a:close/>
                </a:path>
              </a:pathLst>
            </a:custGeom>
            <a:solidFill>
              <a:srgbClr val="CCEBE6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2221541" cy="660400"/>
            </a:xfrm>
            <a:custGeom>
              <a:avLst/>
              <a:gdLst/>
              <a:ahLst/>
              <a:cxnLst/>
              <a:rect l="l" t="t" r="r" b="b"/>
              <a:pathLst>
                <a:path w="2221541" h="660400">
                  <a:moveTo>
                    <a:pt x="2097081" y="59690"/>
                  </a:moveTo>
                  <a:cubicBezTo>
                    <a:pt x="2132641" y="59690"/>
                    <a:pt x="2161851" y="88900"/>
                    <a:pt x="2161851" y="124460"/>
                  </a:cubicBezTo>
                  <a:lnTo>
                    <a:pt x="2161851" y="535940"/>
                  </a:lnTo>
                  <a:cubicBezTo>
                    <a:pt x="2161851" y="571500"/>
                    <a:pt x="2132641" y="600710"/>
                    <a:pt x="2097081" y="600710"/>
                  </a:cubicBezTo>
                  <a:lnTo>
                    <a:pt x="124460" y="600710"/>
                  </a:lnTo>
                  <a:cubicBezTo>
                    <a:pt x="88900" y="600710"/>
                    <a:pt x="59690" y="571500"/>
                    <a:pt x="59690" y="5359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7081" y="59690"/>
                  </a:lnTo>
                  <a:moveTo>
                    <a:pt x="209708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35940"/>
                  </a:lnTo>
                  <a:cubicBezTo>
                    <a:pt x="0" y="604520"/>
                    <a:pt x="55880" y="660400"/>
                    <a:pt x="124460" y="660400"/>
                  </a:cubicBezTo>
                  <a:lnTo>
                    <a:pt x="2097081" y="660400"/>
                  </a:lnTo>
                  <a:cubicBezTo>
                    <a:pt x="2165661" y="660400"/>
                    <a:pt x="2221541" y="604520"/>
                    <a:pt x="2221541" y="535940"/>
                  </a:cubicBezTo>
                  <a:lnTo>
                    <a:pt x="2221541" y="124460"/>
                  </a:lnTo>
                  <a:cubicBezTo>
                    <a:pt x="2221541" y="55880"/>
                    <a:pt x="2165661" y="0"/>
                    <a:pt x="2097081" y="0"/>
                  </a:cubicBezTo>
                  <a:close/>
                </a:path>
              </a:pathLst>
            </a:custGeom>
            <a:solidFill>
              <a:srgbClr val="30585D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5156609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Brushed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69616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Brushless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988" y="3675504"/>
            <a:ext cx="3286665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Point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69616" y="4901970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 dirty="0">
                <a:solidFill>
                  <a:srgbClr val="000000"/>
                </a:solidFill>
                <a:latin typeface="Open Sans Light Bold"/>
              </a:rPr>
              <a:t>Brushless motors are comparatively more expensive and harder to operate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35614" y="4901970"/>
            <a:ext cx="3481055" cy="171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Brushed motors are generally less expensive and simpler to operate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7597" y="5456493"/>
            <a:ext cx="3675446" cy="117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Cost &amp; Usability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400423" y="7449923"/>
            <a:ext cx="3550248" cy="128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Less reliable,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have lower efficiency, 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and are more noisy.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6421" y="7449923"/>
            <a:ext cx="4077579" cy="1282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more reliable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have higher efficiency</a:t>
            </a:r>
          </a:p>
          <a:p>
            <a:pPr>
              <a:lnSpc>
                <a:spcPts val="3457"/>
              </a:lnSpc>
            </a:pPr>
            <a:r>
              <a:rPr lang="en-US" sz="2469">
                <a:solidFill>
                  <a:srgbClr val="000000"/>
                </a:solidFill>
                <a:latin typeface="Open Sans Light Bold"/>
              </a:rPr>
              <a:t>and are less noisy.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18404" y="8004446"/>
            <a:ext cx="3675446" cy="580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Performance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806</Words>
  <Application>Microsoft Office PowerPoint</Application>
  <PresentationFormat>Custom</PresentationFormat>
  <Paragraphs>169</Paragraphs>
  <Slides>23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9" baseType="lpstr">
      <vt:lpstr>Roboto</vt:lpstr>
      <vt:lpstr>Roboto Bold</vt:lpstr>
      <vt:lpstr>Calibri</vt:lpstr>
      <vt:lpstr>Open Sans</vt:lpstr>
      <vt:lpstr>Open Sans Bold</vt:lpstr>
      <vt:lpstr>Open Sans Light</vt:lpstr>
      <vt:lpstr>Glacial Indifference</vt:lpstr>
      <vt:lpstr>Now Bold</vt:lpstr>
      <vt:lpstr>Glacial Indifference Bold</vt:lpstr>
      <vt:lpstr>Arial</vt:lpstr>
      <vt:lpstr>Arimo Bold</vt:lpstr>
      <vt:lpstr>Calibri Light</vt:lpstr>
      <vt:lpstr>Open Sans Light Bold</vt:lpstr>
      <vt:lpstr>Heebo Bold Bold</vt:lpstr>
      <vt:lpstr>Heebo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Pai- lecture</dc:title>
  <cp:lastModifiedBy>user 1</cp:lastModifiedBy>
  <cp:revision>7</cp:revision>
  <cp:lastPrinted>2020-10-10T18:11:19Z</cp:lastPrinted>
  <dcterms:created xsi:type="dcterms:W3CDTF">2006-08-16T00:00:00Z</dcterms:created>
  <dcterms:modified xsi:type="dcterms:W3CDTF">2020-10-10T18:11:30Z</dcterms:modified>
  <dc:identifier>DAEJZf6MRxM</dc:identifier>
</cp:coreProperties>
</file>